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301" r:id="rId4"/>
    <p:sldId id="260" r:id="rId5"/>
    <p:sldId id="269" r:id="rId6"/>
    <p:sldId id="281" r:id="rId7"/>
    <p:sldId id="305" r:id="rId8"/>
    <p:sldId id="304" r:id="rId9"/>
    <p:sldId id="284" r:id="rId10"/>
    <p:sldId id="302" r:id="rId11"/>
    <p:sldId id="285" r:id="rId12"/>
    <p:sldId id="298" r:id="rId13"/>
    <p:sldId id="297" r:id="rId14"/>
    <p:sldId id="270" r:id="rId15"/>
    <p:sldId id="278" r:id="rId16"/>
    <p:sldId id="279" r:id="rId17"/>
    <p:sldId id="276" r:id="rId18"/>
    <p:sldId id="277" r:id="rId19"/>
    <p:sldId id="286" r:id="rId20"/>
    <p:sldId id="287" r:id="rId21"/>
    <p:sldId id="288" r:id="rId22"/>
    <p:sldId id="289" r:id="rId23"/>
    <p:sldId id="293" r:id="rId24"/>
    <p:sldId id="294" r:id="rId25"/>
    <p:sldId id="290" r:id="rId26"/>
    <p:sldId id="291" r:id="rId27"/>
    <p:sldId id="292" r:id="rId28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172426-1ED4-4C64-B4D2-D8F5D9E7FA3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EB3C7-893E-4123-8EE1-FD366983D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9FD25-0DB6-4CC0-9EA2-328586078AED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2AFE41C-F267-4E02-8910-4A9E8BFBA2C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FC8AAB3-C0B9-4C8C-A198-0D8818F04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E41C-F267-4E02-8910-4A9E8BFBA2C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AAB3-C0B9-4C8C-A198-0D8818F04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32AFE41C-F267-4E02-8910-4A9E8BFBA2C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C8AAB3-C0B9-4C8C-A198-0D8818F04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3F59E-6E9B-4181-8948-4E9E406FA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E5986-DBE4-4D2E-A12E-F602AC34B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E41C-F267-4E02-8910-4A9E8BFBA2C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AAB3-C0B9-4C8C-A198-0D8818F04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AFE41C-F267-4E02-8910-4A9E8BFBA2C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AFC8AAB3-C0B9-4C8C-A198-0D8818F04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E41C-F267-4E02-8910-4A9E8BFBA2C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AAB3-C0B9-4C8C-A198-0D8818F04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E41C-F267-4E02-8910-4A9E8BFBA2C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AAB3-C0B9-4C8C-A198-0D8818F04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E41C-F267-4E02-8910-4A9E8BFBA2C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AAB3-C0B9-4C8C-A198-0D8818F04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AFE41C-F267-4E02-8910-4A9E8BFBA2C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AAB3-C0B9-4C8C-A198-0D8818F04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E41C-F267-4E02-8910-4A9E8BFBA2C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AAB3-C0B9-4C8C-A198-0D8818F04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E41C-F267-4E02-8910-4A9E8BFBA2C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AAB3-C0B9-4C8C-A198-0D8818F046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2AFE41C-F267-4E02-8910-4A9E8BFBA2C3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FC8AAB3-C0B9-4C8C-A198-0D8818F04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500042"/>
            <a:ext cx="5786478" cy="2868168"/>
          </a:xfrm>
        </p:spPr>
        <p:txBody>
          <a:bodyPr/>
          <a:lstStyle/>
          <a:p>
            <a:r>
              <a:rPr lang="ru-RU" dirty="0" smtClean="0"/>
              <a:t>Сурдопедагогика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3129496"/>
          </a:xfrm>
        </p:spPr>
        <p:txBody>
          <a:bodyPr>
            <a:normAutofit/>
          </a:bodyPr>
          <a:lstStyle/>
          <a:p>
            <a:r>
              <a:rPr lang="ru-RU" sz="1800" dirty="0"/>
              <a:t>    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642350" cy="5184775"/>
          </a:xfrm>
        </p:spPr>
        <p:txBody>
          <a:bodyPr>
            <a:normAutofit lnSpcReduction="10000"/>
          </a:bodyPr>
          <a:lstStyle/>
          <a:p>
            <a:pPr marL="0" indent="266700" algn="ctr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altLang="ru-RU" sz="1800" smtClean="0"/>
              <a:t>Возможности, которыми располагают глухие дети для различения звуков окружающего мира, зависят в основном от диапазона воспринимаемых частот.</a:t>
            </a:r>
          </a:p>
          <a:p>
            <a:pPr marL="0" indent="266700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altLang="ru-RU" sz="1800" b="1" smtClean="0"/>
              <a:t>В зависимости от диапазона воспринимаемых частот 4 группы глухих:</a:t>
            </a:r>
          </a:p>
          <a:p>
            <a:pPr marL="0" indent="266700" eaLnBrk="1" hangingPunct="1">
              <a:lnSpc>
                <a:spcPct val="110000"/>
              </a:lnSpc>
            </a:pPr>
            <a:r>
              <a:rPr lang="ru-RU" altLang="ru-RU" sz="1800" smtClean="0"/>
              <a:t>1-я группа — дети, воспринимающие звуки до 250 Гц;</a:t>
            </a:r>
          </a:p>
          <a:p>
            <a:pPr marL="0" indent="266700" eaLnBrk="1" hangingPunct="1">
              <a:lnSpc>
                <a:spcPct val="110000"/>
              </a:lnSpc>
            </a:pPr>
            <a:r>
              <a:rPr lang="ru-RU" altLang="ru-RU" sz="1800" smtClean="0"/>
              <a:t>2-я группа — дети, воспринимающие звуки до 500 Гц;</a:t>
            </a:r>
          </a:p>
          <a:p>
            <a:pPr marL="0" indent="266700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altLang="ru-RU" sz="1800" b="1" smtClean="0"/>
              <a:t>Воспринимают лишь громкие звуки, в основном у уха или на очень небольшом расстоянии.</a:t>
            </a:r>
          </a:p>
          <a:p>
            <a:pPr marL="0" indent="266700" eaLnBrk="1" hangingPunct="1">
              <a:lnSpc>
                <a:spcPct val="110000"/>
              </a:lnSpc>
            </a:pPr>
            <a:r>
              <a:rPr lang="ru-RU" altLang="ru-RU" sz="1800" smtClean="0"/>
              <a:t>3-я группа — дети, воспринимающие звуки до 1000 Гц;</a:t>
            </a:r>
          </a:p>
          <a:p>
            <a:pPr marL="0" indent="266700" eaLnBrk="1" hangingPunct="1">
              <a:lnSpc>
                <a:spcPct val="110000"/>
              </a:lnSpc>
            </a:pPr>
            <a:r>
              <a:rPr lang="ru-RU" altLang="ru-RU" sz="1800" smtClean="0"/>
              <a:t>4-я группа — дети, которым доступно восприятие звуков в широком диапазоне частот, т. е. до 2000 Гц и выше.</a:t>
            </a:r>
          </a:p>
          <a:p>
            <a:pPr marL="0" indent="266700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altLang="ru-RU" sz="1600" smtClean="0"/>
              <a:t>Воспринимают у уха или на небольшом расстоянии (до 15—20 см) —звучания, разнообразные по своей частотной характеристике (голос разговорной громкости, некоторые музыкальные игрушки и инструменты и др.), а также на слух знакомые слова, более близкие по звучанию (с одинаковой слоговой структурой, но разным местом ударения) в условиях ограниченного выбора после неоднократного предъявления образца звучания. </a:t>
            </a:r>
          </a:p>
          <a:p>
            <a:pPr marL="0" indent="266700" eaLnBrk="1" hangingPunct="1">
              <a:lnSpc>
                <a:spcPct val="110000"/>
              </a:lnSpc>
              <a:buFont typeface="Wingdings" pitchFamily="2" charset="2"/>
              <a:buNone/>
            </a:pPr>
            <a:endParaRPr lang="ru-RU" altLang="ru-RU" sz="2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487362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1800" b="1" smtClean="0">
                <a:latin typeface="Verdana" pitchFamily="34" charset="0"/>
              </a:rPr>
              <a:t>Медицинская классификация</a:t>
            </a:r>
            <a:r>
              <a:rPr lang="ru-RU" altLang="ru-RU" sz="1800" smtClean="0">
                <a:latin typeface="Verdana" pitchFamily="34" charset="0"/>
              </a:rPr>
              <a:t> </a:t>
            </a:r>
            <a:r>
              <a:rPr lang="ru-RU" altLang="ru-RU" sz="1800" b="1" smtClean="0">
                <a:latin typeface="Verdana" pitchFamily="34" charset="0"/>
              </a:rPr>
              <a:t>Л.В. Неймана. Глухота.</a:t>
            </a:r>
            <a:r>
              <a:rPr lang="ru-RU" altLang="ru-RU" sz="3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42988" y="1196975"/>
            <a:ext cx="6842125" cy="5040313"/>
          </a:xfrm>
        </p:spPr>
        <p:txBody>
          <a:bodyPr/>
          <a:lstStyle/>
          <a:p>
            <a:pPr algn="ctr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sz="1800" b="1" dirty="0" smtClean="0"/>
              <a:t>В соответствии с Международной классификацией средняя потеря слуха определяется в области частот 500,1000 и 2000 Гц.</a:t>
            </a:r>
          </a:p>
          <a:p>
            <a:pPr algn="ctr" eaLnBrk="1" hangingPunct="1">
              <a:lnSpc>
                <a:spcPct val="120000"/>
              </a:lnSpc>
              <a:buFont typeface="Wingdings" pitchFamily="2" charset="2"/>
              <a:buNone/>
            </a:pPr>
            <a:endParaRPr lang="ru-RU" altLang="ru-RU" sz="1800" b="1" dirty="0" smtClean="0"/>
          </a:p>
          <a:p>
            <a:pPr eaLnBrk="1" hangingPunct="1">
              <a:lnSpc>
                <a:spcPct val="120000"/>
              </a:lnSpc>
            </a:pPr>
            <a:r>
              <a:rPr lang="ru-RU" altLang="ru-RU" sz="1800" b="1" dirty="0" smtClean="0"/>
              <a:t>1-я степень тугоухости — снижение слуха 25—40 дБ;</a:t>
            </a:r>
          </a:p>
          <a:p>
            <a:pPr eaLnBrk="1" hangingPunct="1">
              <a:lnSpc>
                <a:spcPct val="120000"/>
              </a:lnSpc>
            </a:pPr>
            <a:r>
              <a:rPr lang="ru-RU" altLang="ru-RU" sz="1800" b="1" dirty="0" smtClean="0"/>
              <a:t>2-я степень — 40—55 дБ;</a:t>
            </a:r>
          </a:p>
          <a:p>
            <a:pPr eaLnBrk="1" hangingPunct="1">
              <a:lnSpc>
                <a:spcPct val="120000"/>
              </a:lnSpc>
            </a:pPr>
            <a:r>
              <a:rPr lang="ru-RU" altLang="ru-RU" sz="1800" b="1" dirty="0" smtClean="0"/>
              <a:t>3-я степень — 55—70 дБ;</a:t>
            </a:r>
          </a:p>
          <a:p>
            <a:pPr eaLnBrk="1" hangingPunct="1">
              <a:lnSpc>
                <a:spcPct val="120000"/>
              </a:lnSpc>
            </a:pPr>
            <a:r>
              <a:rPr lang="ru-RU" altLang="ru-RU" sz="1800" b="1" dirty="0" smtClean="0"/>
              <a:t>4-я степень — 70—90 дБ.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endParaRPr lang="ru-RU" altLang="ru-RU" sz="1800" b="1" dirty="0" smtClean="0"/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sz="1800" b="1" dirty="0" smtClean="0"/>
              <a:t>Снижение слуха более 90 дБ определяется как глухота.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116013" y="404813"/>
            <a:ext cx="6550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ru-RU" altLang="ru-RU" sz="2000" b="1">
                <a:solidFill>
                  <a:srgbClr val="006633"/>
                </a:solidFill>
              </a:rPr>
              <a:t>Международная классификация нарушений слуха</a:t>
            </a:r>
            <a:endParaRPr lang="ru-RU" altLang="ru-RU" sz="2000">
              <a:solidFill>
                <a:srgbClr val="0066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239000" cy="857256"/>
          </a:xfrm>
        </p:spPr>
        <p:txBody>
          <a:bodyPr>
            <a:noAutofit/>
          </a:bodyPr>
          <a:lstStyle/>
          <a:p>
            <a:r>
              <a:rPr lang="ru-RU" altLang="ru-RU" sz="2800" dirty="0" smtClean="0">
                <a:latin typeface="Arial" charset="0"/>
              </a:rPr>
              <a:t>Педагогическая классификация P.M. </a:t>
            </a:r>
            <a:r>
              <a:rPr lang="ru-RU" altLang="ru-RU" sz="2800" dirty="0" err="1" smtClean="0">
                <a:latin typeface="Arial" charset="0"/>
              </a:rPr>
              <a:t>Боскис</a:t>
            </a:r>
            <a:r>
              <a:rPr lang="ru-RU" altLang="ru-RU" sz="2800" dirty="0" smtClean="0">
                <a:latin typeface="Arial" charset="0"/>
              </a:rPr>
              <a:t> (1963)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/>
              <a:t>Разнообразие в речи детей обусловлено сочетанием следующих факторов:</a:t>
            </a:r>
          </a:p>
          <a:p>
            <a:r>
              <a:rPr lang="ru-RU" dirty="0" smtClean="0"/>
              <a:t>степенью нарушения слуха;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временем возникновения слухового дефекта;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педагогическими условиями, в которых находился ребенок после появления слухового нарушения;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индивидуальными особенностями ребенка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941388"/>
          </a:xfrm>
        </p:spPr>
        <p:txBody>
          <a:bodyPr/>
          <a:lstStyle/>
          <a:p>
            <a:pPr eaLnBrk="1" hangingPunct="1"/>
            <a:r>
              <a:rPr lang="ru-RU" altLang="ru-RU" sz="2400" b="1" dirty="0" smtClean="0">
                <a:latin typeface="Arial" charset="0"/>
              </a:rPr>
              <a:t>Педагогическая классификация P.M. </a:t>
            </a:r>
            <a:r>
              <a:rPr lang="ru-RU" altLang="ru-RU" sz="2400" b="1" dirty="0" err="1" smtClean="0">
                <a:latin typeface="Arial" charset="0"/>
              </a:rPr>
              <a:t>Боскис</a:t>
            </a:r>
            <a:r>
              <a:rPr lang="ru-RU" altLang="ru-RU" sz="2400" dirty="0" smtClean="0">
                <a:latin typeface="Arial" charset="0"/>
              </a:rPr>
              <a:t> (1963)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40179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  <a:buNone/>
            </a:pPr>
            <a:r>
              <a:rPr lang="ru-RU" altLang="ru-RU" sz="2000" b="1" dirty="0" smtClean="0"/>
              <a:t>Глухие -</a:t>
            </a:r>
            <a:r>
              <a:rPr lang="ru-RU" altLang="ru-RU" sz="2000" dirty="0" smtClean="0"/>
              <a:t> состояние слуха которых не создает возможности для спонтанного формирования речи (без специального обучения). 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endParaRPr lang="ru-RU" altLang="ru-RU" sz="2000" dirty="0" smtClean="0"/>
          </a:p>
          <a:p>
            <a:pPr eaLnBrk="1" hangingPunct="1">
              <a:lnSpc>
                <a:spcPct val="110000"/>
              </a:lnSpc>
              <a:buNone/>
            </a:pPr>
            <a:r>
              <a:rPr lang="ru-RU" altLang="ru-RU" sz="2000" dirty="0" smtClean="0"/>
              <a:t>В зависимости от состояния речи среди глухих выделены две категории: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lang="ru-RU" altLang="ru-RU" sz="2000" b="1" dirty="0" err="1" smtClean="0"/>
              <a:t>Ранооглохшие</a:t>
            </a:r>
            <a:r>
              <a:rPr lang="ru-RU" altLang="ru-RU" sz="2000" b="1" dirty="0" smtClean="0"/>
              <a:t> </a:t>
            </a:r>
            <a:r>
              <a:rPr lang="ru-RU" altLang="ru-RU" sz="2000" dirty="0" smtClean="0"/>
              <a:t>— дети без речи, родившиеся глухими или потерявшие слух в период, предшествующий формированию речи (примерно до 2 лет). 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r>
              <a:rPr lang="ru-RU" altLang="ru-RU" sz="2000" b="1" dirty="0" smtClean="0"/>
              <a:t>Позднооглохшие </a:t>
            </a:r>
            <a:r>
              <a:rPr lang="ru-RU" altLang="ru-RU" sz="2000" dirty="0" smtClean="0"/>
              <a:t> — дети, потерявшие слух в период, когда их речь была сформирована, при этом уровень развития речи может быть различен.</a:t>
            </a:r>
          </a:p>
          <a:p>
            <a:pPr eaLnBrk="1" hangingPunct="1">
              <a:lnSpc>
                <a:spcPct val="110000"/>
              </a:lnSpc>
              <a:buFont typeface="Wingdings" charset="2"/>
              <a:buNone/>
            </a:pPr>
            <a:endParaRPr lang="ru-RU" altLang="ru-RU" sz="20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214950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 группе слабослышащих отнесены дети с нарушенным слухом, при котором возможно самостоятельное речевое развитие, хотя бы в минимальной степени.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Слухопротезирование</a:t>
            </a:r>
            <a:r>
              <a:rPr lang="ru-RU" dirty="0"/>
              <a:t> детей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7239000" cy="524131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b="1" dirty="0" err="1"/>
              <a:t>Слухопротезирование</a:t>
            </a:r>
            <a:r>
              <a:rPr lang="ru-RU" b="1" dirty="0"/>
              <a:t> </a:t>
            </a:r>
            <a:r>
              <a:rPr lang="ru-RU" dirty="0"/>
              <a:t>– подбор </a:t>
            </a:r>
            <a:r>
              <a:rPr lang="ru-RU" dirty="0" err="1"/>
              <a:t>врачом-сурдологом</a:t>
            </a:r>
            <a:r>
              <a:rPr lang="ru-RU" dirty="0"/>
              <a:t> индивидуальных слуховых аппаратов и адаптация к ним лиц с нарушениями слуха, осуществляется на основе </a:t>
            </a:r>
            <a:r>
              <a:rPr lang="ru-RU" dirty="0" err="1"/>
              <a:t>отиатрического</a:t>
            </a:r>
            <a:r>
              <a:rPr lang="ru-RU" dirty="0"/>
              <a:t> и </a:t>
            </a:r>
            <a:r>
              <a:rPr lang="ru-RU" dirty="0" err="1"/>
              <a:t>аудиолого-педагогического</a:t>
            </a:r>
            <a:r>
              <a:rPr lang="ru-RU" dirty="0"/>
              <a:t> </a:t>
            </a:r>
            <a:r>
              <a:rPr lang="ru-RU" dirty="0" err="1"/>
              <a:t>обсдедования</a:t>
            </a:r>
            <a:r>
              <a:rPr lang="ru-RU" dirty="0"/>
              <a:t>.</a:t>
            </a:r>
          </a:p>
          <a:p>
            <a:pPr algn="ctr">
              <a:lnSpc>
                <a:spcPct val="170000"/>
              </a:lnSpc>
              <a:buNone/>
            </a:pPr>
            <a:r>
              <a:rPr lang="ru-RU" b="1" dirty="0"/>
              <a:t>Индивидуальные слуховые аппараты</a:t>
            </a:r>
          </a:p>
          <a:p>
            <a:pPr>
              <a:buNone/>
            </a:pPr>
            <a:endParaRPr lang="ru-RU" b="1" dirty="0"/>
          </a:p>
          <a:p>
            <a:pPr>
              <a:buNone/>
            </a:pPr>
            <a:endParaRPr lang="ru-RU" b="1" dirty="0"/>
          </a:p>
          <a:p>
            <a:pPr>
              <a:buNone/>
            </a:pPr>
            <a:endParaRPr lang="ru-RU" b="1" dirty="0"/>
          </a:p>
          <a:p>
            <a:pPr>
              <a:buNone/>
            </a:pPr>
            <a:endParaRPr lang="ru-RU" b="1" dirty="0"/>
          </a:p>
          <a:p>
            <a:pPr>
              <a:buNone/>
            </a:pPr>
            <a:endParaRPr lang="ru-RU" b="1" dirty="0"/>
          </a:p>
          <a:p>
            <a:pPr>
              <a:buNone/>
            </a:pPr>
            <a:endParaRPr lang="ru-RU" b="1" dirty="0"/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b="1" dirty="0"/>
              <a:t>  </a:t>
            </a:r>
          </a:p>
          <a:p>
            <a:pPr>
              <a:buNone/>
            </a:pPr>
            <a:r>
              <a:rPr lang="ru-RU" sz="2200" b="1" dirty="0"/>
              <a:t>    Карманные аппараты    </a:t>
            </a:r>
            <a:r>
              <a:rPr lang="ru-RU" sz="2200" b="1" dirty="0" smtClean="0"/>
              <a:t>Заушные аппараты       </a:t>
            </a:r>
            <a:r>
              <a:rPr lang="ru-RU" sz="2200" b="1" dirty="0" err="1" smtClean="0"/>
              <a:t>Внутриушные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аппараты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_1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786190"/>
            <a:ext cx="1714512" cy="1521145"/>
          </a:xfrm>
          <a:prstGeom prst="rect">
            <a:avLst/>
          </a:prstGeom>
        </p:spPr>
      </p:pic>
      <p:pic>
        <p:nvPicPr>
          <p:cNvPr id="5" name="Рисунок 4" descr="Nios Micro prozr 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3786190"/>
            <a:ext cx="1571636" cy="157163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Рисунок 5" descr="ac-itt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4000504"/>
            <a:ext cx="2531268" cy="12858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8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слуховой аппарат передаёт звук</a:t>
            </a:r>
          </a:p>
        </p:txBody>
      </p:sp>
      <p:pic>
        <p:nvPicPr>
          <p:cNvPr id="3075" name="Picture 4" descr="i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8350" y="1600200"/>
            <a:ext cx="3414713" cy="2187575"/>
          </a:xfrm>
          <a:noFill/>
        </p:spPr>
      </p:pic>
      <p:sp>
        <p:nvSpPr>
          <p:cNvPr id="3087" name="Rectangle 15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Микрофоны слуховых аппаратов улавливают звук, затем передают и усиливают его. Потом он попадает с помощью динамиков в слуховой канал.</a:t>
            </a:r>
          </a:p>
        </p:txBody>
      </p:sp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0" y="0"/>
            <a:ext cx="63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3078" name="Rectangle 10"/>
          <p:cNvSpPr>
            <a:spLocks noChangeArrowheads="1"/>
          </p:cNvSpPr>
          <p:nvPr/>
        </p:nvSpPr>
        <p:spPr bwMode="auto">
          <a:xfrm>
            <a:off x="0" y="0"/>
            <a:ext cx="63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0" y="0"/>
            <a:ext cx="63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0" y="0"/>
            <a:ext cx="63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3081" name="Rectangle 13"/>
          <p:cNvSpPr>
            <a:spLocks noChangeArrowheads="1"/>
          </p:cNvSpPr>
          <p:nvPr/>
        </p:nvSpPr>
        <p:spPr bwMode="auto">
          <a:xfrm>
            <a:off x="4540250" y="3292475"/>
            <a:ext cx="63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3082" name="Rectangle 14"/>
          <p:cNvSpPr>
            <a:spLocks noChangeArrowheads="1"/>
          </p:cNvSpPr>
          <p:nvPr/>
        </p:nvSpPr>
        <p:spPr bwMode="auto">
          <a:xfrm>
            <a:off x="0" y="0"/>
            <a:ext cx="63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3083" name="Rectangle 16"/>
          <p:cNvSpPr>
            <a:spLocks noChangeArrowheads="1"/>
          </p:cNvSpPr>
          <p:nvPr/>
        </p:nvSpPr>
        <p:spPr bwMode="auto">
          <a:xfrm>
            <a:off x="0" y="0"/>
            <a:ext cx="63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ru-RU">
                <a:latin typeface="Arial" charset="0"/>
              </a:rPr>
              <a:t> </a:t>
            </a:r>
          </a:p>
        </p:txBody>
      </p:sp>
      <p:pic>
        <p:nvPicPr>
          <p:cNvPr id="3084" name="Picture 17" descr="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835025" y="3941763"/>
            <a:ext cx="3281363" cy="2189162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Типы слуховых аппаратов</a:t>
            </a:r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Существует 4типа слуховых аппаратов: внутриканальные глубокого погружения(</a:t>
            </a:r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CIC)</a:t>
            </a:r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внутриканальные слуховые аппараты</a:t>
            </a:r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(ITC)</a:t>
            </a:r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ru-RU" sz="28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внутриушные</a:t>
            </a:r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(ITE)</a:t>
            </a:r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заушные</a:t>
            </a:r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(BTE).</a:t>
            </a:r>
            <a:endParaRPr lang="ru-RU" sz="2800" dirty="0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100" name="Picture 9" descr="earwithbt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572264" y="3714752"/>
            <a:ext cx="1571636" cy="1690690"/>
          </a:xfrm>
          <a:noFill/>
        </p:spPr>
      </p:pic>
      <p:pic>
        <p:nvPicPr>
          <p:cNvPr id="4101" name="Picture 4" descr="earwithc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643050"/>
            <a:ext cx="1620840" cy="16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" descr="earwithit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643050"/>
            <a:ext cx="157163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6" descr="earwithit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786190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2" descr="180px-HearingAidType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/>
          <a:srcRect/>
          <a:stretch>
            <a:fillRect/>
          </a:stretch>
        </p:blipFill>
        <p:spPr>
          <a:xfrm>
            <a:off x="9501222" y="3214686"/>
            <a:ext cx="1614488" cy="3133725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rmAutofit fontScale="90000"/>
          </a:bodyPr>
          <a:lstStyle/>
          <a:p>
            <a:r>
              <a:rPr lang="en-US" sz="2200" b="1" dirty="0" smtClean="0">
                <a:solidFill>
                  <a:srgbClr val="FF0000"/>
                </a:solidFill>
                <a:latin typeface="Verdana" pitchFamily="34" charset="0"/>
              </a:rPr>
              <a:t/>
            </a:r>
            <a:br>
              <a:rPr lang="en-US" sz="2200" b="1" dirty="0" smtClean="0">
                <a:solidFill>
                  <a:srgbClr val="FF0000"/>
                </a:solidFill>
                <a:latin typeface="Verdana" pitchFamily="34" charset="0"/>
              </a:rPr>
            </a:br>
            <a:r>
              <a:rPr lang="en-US" sz="2200" b="1" dirty="0" smtClean="0">
                <a:solidFill>
                  <a:srgbClr val="FF0000"/>
                </a:solidFill>
                <a:latin typeface="Verdana" pitchFamily="34" charset="0"/>
              </a:rPr>
              <a:t/>
            </a:r>
            <a:br>
              <a:rPr lang="en-US" sz="2200" b="1" dirty="0" smtClean="0">
                <a:solidFill>
                  <a:srgbClr val="FF0000"/>
                </a:solidFill>
                <a:latin typeface="Verdana" pitchFamily="34" charset="0"/>
              </a:rPr>
            </a:br>
            <a:r>
              <a:rPr lang="en-US" sz="2200" b="1" dirty="0" smtClean="0">
                <a:solidFill>
                  <a:srgbClr val="FF0000"/>
                </a:solidFill>
                <a:latin typeface="Verdana" pitchFamily="34" charset="0"/>
              </a:rPr>
              <a:t/>
            </a:r>
            <a:br>
              <a:rPr lang="en-US" sz="2200" b="1" dirty="0" smtClean="0">
                <a:solidFill>
                  <a:srgbClr val="FF0000"/>
                </a:solidFill>
                <a:latin typeface="Verdana" pitchFamily="34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Verdana" pitchFamily="34" charset="0"/>
              </a:rPr>
              <a:t>КОХЛЕАРНАЯ ИМПЛАНТАЦИЯ</a:t>
            </a:r>
            <a:r>
              <a:rPr lang="ru-RU" sz="2200" b="1" dirty="0" smtClean="0">
                <a:solidFill>
                  <a:srgbClr val="00080C"/>
                </a:solidFill>
                <a:latin typeface="Verdana" pitchFamily="34" charset="0"/>
              </a:rPr>
              <a:t> -</a:t>
            </a:r>
            <a:r>
              <a:rPr lang="ru-RU" sz="2200" dirty="0" smtClean="0">
                <a:solidFill>
                  <a:srgbClr val="00080C"/>
                </a:solidFill>
                <a:latin typeface="Verdana" pitchFamily="34" charset="0"/>
              </a:rPr>
              <a:t> это программа мероприятий, направленных на полноценную социальную адаптацию ребенка или взрослого с </a:t>
            </a:r>
            <a:r>
              <a:rPr lang="ru-RU" sz="2200" dirty="0" err="1" smtClean="0">
                <a:solidFill>
                  <a:srgbClr val="00080C"/>
                </a:solidFill>
                <a:latin typeface="Verdana" pitchFamily="34" charset="0"/>
              </a:rPr>
              <a:t>сенсоневральной</a:t>
            </a:r>
            <a:r>
              <a:rPr lang="ru-RU" sz="2200" dirty="0" smtClean="0">
                <a:solidFill>
                  <a:srgbClr val="00080C"/>
                </a:solidFill>
                <a:latin typeface="Verdana" pitchFamily="34" charset="0"/>
              </a:rPr>
              <a:t> тугоухостью</a:t>
            </a:r>
            <a:br>
              <a:rPr lang="ru-RU" sz="2200" dirty="0" smtClean="0">
                <a:solidFill>
                  <a:srgbClr val="00080C"/>
                </a:solidFill>
                <a:latin typeface="Verdana" pitchFamily="34" charset="0"/>
              </a:rPr>
            </a:br>
            <a:r>
              <a:rPr lang="ru-RU" sz="2200" dirty="0" smtClean="0">
                <a:solidFill>
                  <a:srgbClr val="00080C"/>
                </a:solidFill>
                <a:latin typeface="Verdana" pitchFamily="34" charset="0"/>
              </a:rPr>
              <a:t> IV ст. и глухотой. </a:t>
            </a:r>
            <a:r>
              <a:rPr lang="ru-RU" dirty="0" smtClean="0">
                <a:solidFill>
                  <a:srgbClr val="00080C"/>
                </a:solidFill>
                <a:latin typeface="Verdana" pitchFamily="34" charset="0"/>
              </a:rPr>
              <a:t/>
            </a:r>
            <a:br>
              <a:rPr lang="ru-RU" dirty="0" smtClean="0">
                <a:solidFill>
                  <a:srgbClr val="00080C"/>
                </a:solidFill>
                <a:latin typeface="Verdana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0000"/>
                </a:solidFill>
                <a:latin typeface="Verdana" pitchFamily="34" charset="0"/>
              </a:rPr>
              <a:t>СИСТЕМА КОХЛЕАРНОЙ ИМПЛАНТАЦИИ</a:t>
            </a:r>
            <a:r>
              <a:rPr lang="ru-RU" sz="3000" dirty="0" smtClean="0">
                <a:solidFill>
                  <a:srgbClr val="00080C"/>
                </a:solidFill>
                <a:latin typeface="Verdana" pitchFamily="34" charset="0"/>
              </a:rPr>
              <a:t> – это электронное устройство, выполняющее функции поврежденных или отсутствующих волосковых клеток, обеспечивая электрическую стимуляцию сохранных нервных волокон. </a:t>
            </a:r>
          </a:p>
          <a:p>
            <a:endParaRPr lang="ru-RU" dirty="0"/>
          </a:p>
        </p:txBody>
      </p:sp>
      <p:pic>
        <p:nvPicPr>
          <p:cNvPr id="4" name="Picture 1" descr="C:\Users\Jonny\Desktop\1453720489_gr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571612"/>
            <a:ext cx="2167096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Слух с </a:t>
            </a:r>
            <a:r>
              <a:rPr lang="ru-RU" b="1" dirty="0" err="1" smtClean="0">
                <a:solidFill>
                  <a:srgbClr val="FF0000"/>
                </a:solidFill>
              </a:rPr>
              <a:t>кохлеарным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имплантом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4" descr="uho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1447800"/>
            <a:ext cx="4319016" cy="4876800"/>
          </a:xfrm>
          <a:noFill/>
        </p:spPr>
      </p:pic>
      <p:sp>
        <p:nvSpPr>
          <p:cNvPr id="6" name="Прямоугольник 5"/>
          <p:cNvSpPr/>
          <p:nvPr/>
        </p:nvSpPr>
        <p:spPr>
          <a:xfrm>
            <a:off x="5000628" y="1000109"/>
            <a:ext cx="3457572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Звук воспринимается микрофоном.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Затем кодируется/преобразуется в цифровые сигналы, которые посылаются к передающей катушке передатчика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Передающая катушка посылает сигналы через кожу к </a:t>
            </a:r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</a:rPr>
              <a:t>импланту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(приемнику/стимулятору), где они преобразуются в электрические сигналы.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Сигналы посылаются к электродной решетке, что обеспечивает стимуляцию нервных волокон.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Сигналы через слуховой нерв передаются к мозгу, где воспринимаются как звуки. 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686800" cy="703262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2000" b="1" dirty="0" smtClean="0">
                <a:solidFill>
                  <a:srgbClr val="0033CC"/>
                </a:solidFill>
                <a:latin typeface="Verdana" pitchFamily="34" charset="0"/>
              </a:rPr>
              <a:t>По уровню речевого развития в</a:t>
            </a:r>
            <a:r>
              <a:rPr lang="ru-RU" altLang="ru-RU" sz="1800" b="1" dirty="0" smtClean="0">
                <a:solidFill>
                  <a:srgbClr val="0033CC"/>
                </a:solidFill>
                <a:latin typeface="Verdana" pitchFamily="34" charset="0"/>
              </a:rPr>
              <a:t>ыделяют три </a:t>
            </a:r>
            <a:br>
              <a:rPr lang="ru-RU" altLang="ru-RU" sz="1800" b="1" dirty="0" smtClean="0">
                <a:solidFill>
                  <a:srgbClr val="0033CC"/>
                </a:solidFill>
                <a:latin typeface="Verdana" pitchFamily="34" charset="0"/>
              </a:rPr>
            </a:br>
            <a:r>
              <a:rPr lang="ru-RU" altLang="ru-RU" sz="1800" b="1" dirty="0" smtClean="0">
                <a:solidFill>
                  <a:srgbClr val="0033CC"/>
                </a:solidFill>
                <a:latin typeface="Verdana" pitchFamily="34" charset="0"/>
              </a:rPr>
              <a:t>группы детей:</a:t>
            </a:r>
            <a:r>
              <a:rPr lang="ru-RU" altLang="ru-RU" sz="3800" dirty="0" smtClean="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05838" cy="4675188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ru-RU" sz="1600" b="1" dirty="0" smtClean="0"/>
              <a:t>I </a:t>
            </a:r>
            <a:r>
              <a:rPr lang="ru-RU" altLang="ru-RU" sz="1600" b="1" dirty="0" smtClean="0"/>
              <a:t>группа</a:t>
            </a:r>
          </a:p>
          <a:p>
            <a:pPr eaLnBrk="1" hangingPunct="1"/>
            <a:r>
              <a:rPr lang="ru-RU" altLang="ru-RU" sz="1600" dirty="0" smtClean="0"/>
              <a:t>Достаточный словарный запас</a:t>
            </a:r>
          </a:p>
          <a:p>
            <a:pPr eaLnBrk="1" hangingPunct="1"/>
            <a:r>
              <a:rPr lang="ru-RU" altLang="ru-RU" sz="1600" dirty="0" smtClean="0"/>
              <a:t>Трудности при восприятии шепотной речи</a:t>
            </a:r>
          </a:p>
          <a:p>
            <a:pPr eaLnBrk="1" hangingPunct="1"/>
            <a:r>
              <a:rPr lang="ru-RU" altLang="ru-RU" sz="1600" dirty="0" smtClean="0"/>
              <a:t>Неправильное произнесение отдельных звуков</a:t>
            </a:r>
          </a:p>
          <a:p>
            <a:pPr eaLnBrk="1" hangingPunct="1"/>
            <a:r>
              <a:rPr lang="ru-RU" altLang="ru-RU" sz="1600" dirty="0" smtClean="0"/>
              <a:t>Искажение звукобуквенного состава слова</a:t>
            </a:r>
          </a:p>
          <a:p>
            <a:pPr eaLnBrk="1" hangingPunct="1"/>
            <a:r>
              <a:rPr lang="ru-RU" altLang="ru-RU" sz="1600" dirty="0" err="1" smtClean="0"/>
              <a:t>Аграмматизм</a:t>
            </a:r>
            <a:r>
              <a:rPr lang="ru-RU" altLang="ru-RU" sz="1600" dirty="0" smtClean="0"/>
              <a:t>, который переносится на письмо</a:t>
            </a:r>
          </a:p>
          <a:p>
            <a:pPr eaLnBrk="1" hangingPunct="1"/>
            <a:r>
              <a:rPr lang="ru-RU" altLang="ru-RU" sz="1600" dirty="0" smtClean="0"/>
              <a:t>Незначительные затруднения при составлении текста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ru-RU" sz="1600" b="1" dirty="0" smtClean="0"/>
              <a:t>II</a:t>
            </a:r>
            <a:r>
              <a:rPr lang="ru-RU" altLang="ru-RU" sz="1600" b="1" dirty="0" smtClean="0"/>
              <a:t> группа</a:t>
            </a:r>
          </a:p>
          <a:p>
            <a:pPr eaLnBrk="1" hangingPunct="1"/>
            <a:r>
              <a:rPr lang="ru-RU" altLang="ru-RU" sz="1600" dirty="0" smtClean="0"/>
              <a:t>Сниженный словарный запас (в сравнении со слышащим ровесником)</a:t>
            </a:r>
          </a:p>
          <a:p>
            <a:pPr eaLnBrk="1" hangingPunct="1"/>
            <a:r>
              <a:rPr lang="ru-RU" altLang="ru-RU" sz="1600" dirty="0" smtClean="0"/>
              <a:t>Трудности при восприятии речи         проблемы в овладении </a:t>
            </a:r>
            <a:r>
              <a:rPr lang="ru-RU" altLang="ru-RU" sz="1600" dirty="0" err="1" smtClean="0"/>
              <a:t>прогр.мат-м</a:t>
            </a:r>
            <a:endParaRPr lang="ru-RU" altLang="ru-RU" sz="1600" dirty="0" smtClean="0"/>
          </a:p>
          <a:p>
            <a:pPr eaLnBrk="1" hangingPunct="1"/>
            <a:r>
              <a:rPr lang="ru-RU" altLang="ru-RU" sz="1600" dirty="0" smtClean="0"/>
              <a:t>Звуки речи искаженные, смазанные</a:t>
            </a:r>
          </a:p>
          <a:p>
            <a:pPr eaLnBrk="1" hangingPunct="1"/>
            <a:r>
              <a:rPr lang="ru-RU" altLang="ru-RU" sz="1600" dirty="0" smtClean="0"/>
              <a:t>Трудности в интонационном оформлении речи</a:t>
            </a:r>
          </a:p>
          <a:p>
            <a:pPr eaLnBrk="1" hangingPunct="1"/>
            <a:r>
              <a:rPr lang="ru-RU" altLang="ru-RU" sz="1600" dirty="0" smtClean="0"/>
              <a:t>Стойкий </a:t>
            </a:r>
            <a:r>
              <a:rPr lang="ru-RU" altLang="ru-RU" sz="1600" dirty="0" err="1" smtClean="0"/>
              <a:t>аграмматизм</a:t>
            </a:r>
            <a:r>
              <a:rPr lang="ru-RU" altLang="ru-RU" sz="1600" dirty="0" smtClean="0"/>
              <a:t> в устной и письменной речи</a:t>
            </a:r>
          </a:p>
          <a:p>
            <a:pPr eaLnBrk="1" hangingPunct="1"/>
            <a:r>
              <a:rPr lang="ru-RU" altLang="ru-RU" sz="1600" dirty="0" smtClean="0"/>
              <a:t>Трудности при самостоятельном высказывании, в оформлении связного высказывания</a:t>
            </a:r>
          </a:p>
          <a:p>
            <a:pPr eaLnBrk="1" hangingPunct="1"/>
            <a:r>
              <a:rPr lang="ru-RU" altLang="ru-RU" sz="1600" dirty="0" smtClean="0"/>
              <a:t>Беглое чтение без полного осмысления</a:t>
            </a:r>
          </a:p>
          <a:p>
            <a:pPr eaLnBrk="1" hangingPunct="1"/>
            <a:endParaRPr lang="ru-RU" altLang="ru-RU" sz="16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ru-RU" sz="1600" b="1" dirty="0" smtClean="0"/>
              <a:t>III </a:t>
            </a:r>
            <a:r>
              <a:rPr lang="ru-RU" altLang="ru-RU" sz="1600" b="1" dirty="0" smtClean="0"/>
              <a:t>группа</a:t>
            </a:r>
            <a:r>
              <a:rPr lang="ru-RU" altLang="ru-RU" sz="1600" dirty="0" smtClean="0"/>
              <a:t> – дети со значительными нарушениями слуха, с глубоким недоразвитием речи, обусловленным дефектом слуха - «континент СКОШ».</a:t>
            </a:r>
          </a:p>
          <a:p>
            <a:pPr eaLnBrk="1" hangingPunct="1"/>
            <a:endParaRPr lang="ru-RU" altLang="ru-RU" sz="1600" dirty="0" smtClean="0"/>
          </a:p>
          <a:p>
            <a:pPr eaLnBrk="1" hangingPunct="1">
              <a:buFont typeface="Wingdings" pitchFamily="2" charset="2"/>
              <a:buNone/>
            </a:pPr>
            <a:endParaRPr lang="ru-RU" altLang="ru-RU" sz="1600" dirty="0" smtClean="0"/>
          </a:p>
          <a:p>
            <a:pPr eaLnBrk="1" hangingPunct="1">
              <a:buFont typeface="Wingdings" pitchFamily="2" charset="2"/>
              <a:buNone/>
            </a:pPr>
            <a:endParaRPr lang="ru-RU" altLang="ru-RU" sz="1600" dirty="0" smtClean="0"/>
          </a:p>
          <a:p>
            <a:pPr eaLnBrk="1" hangingPunct="1"/>
            <a:endParaRPr lang="ru-RU" altLang="ru-RU" sz="1600" dirty="0" smtClean="0"/>
          </a:p>
          <a:p>
            <a:pPr eaLnBrk="1" hangingPunct="1"/>
            <a:endParaRPr lang="ru-RU" altLang="ru-RU" sz="1600" dirty="0" smtClean="0"/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3924300" y="3644900"/>
            <a:ext cx="287338" cy="144463"/>
          </a:xfrm>
          <a:prstGeom prst="rightArrow">
            <a:avLst>
              <a:gd name="adj1" fmla="val 50000"/>
              <a:gd name="adj2" fmla="val 497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4899" y="214290"/>
            <a:ext cx="7016946" cy="102361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900" dirty="0"/>
              <a:t>Сурдопедагогика — отрасль специальной педагогики, которая занимается вопросами изучения нарушений слуха. Субъектом изучения этой науки являются слабослышащие и глухие. Термин «сурдопедагогика» произошел от слова «</a:t>
            </a:r>
            <a:r>
              <a:rPr lang="ru-RU" sz="2900" dirty="0" err="1"/>
              <a:t>surdus</a:t>
            </a:r>
            <a:r>
              <a:rPr lang="ru-RU" sz="2900" dirty="0"/>
              <a:t>», что в переводе с латинского означает - «глухота».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048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14313"/>
            <a:ext cx="7786712" cy="6286500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467600" cy="107157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Характеристика психического развития лиц с нарушениями слуха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00174"/>
            <a:ext cx="7824790" cy="497377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Психическое развитие детей с нарушениями слуха — это своеобразный путь развития, совершающегося в особых условиях взаимодействия с внешним миром.</a:t>
            </a:r>
          </a:p>
          <a:p>
            <a:r>
              <a:rPr lang="ru-RU" dirty="0" smtClean="0"/>
              <a:t> </a:t>
            </a:r>
            <a:r>
              <a:rPr lang="ru-RU" sz="2000" dirty="0" smtClean="0"/>
              <a:t>При этом </a:t>
            </a:r>
            <a:r>
              <a:rPr lang="ru-RU" sz="2000" dirty="0" err="1" smtClean="0"/>
              <a:t>дефицитарном</a:t>
            </a:r>
            <a:r>
              <a:rPr lang="ru-RU" sz="2000" dirty="0" smtClean="0"/>
              <a:t> типе нарушенного развития первичный дефект слухового анализатора ведет к недоразвитию функций, связанных с ним наиболее тесно, а также к замедлению развития ряда других функций, связанных со слухом опосредованно. </a:t>
            </a:r>
          </a:p>
          <a:p>
            <a:r>
              <a:rPr lang="ru-RU" dirty="0" smtClean="0"/>
              <a:t>Нарушения развития частных психических функций в свою очередь тормозят психическое развитие глухого или слабослышащего ребенка.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Aharoni" pitchFamily="2" charset="-79"/>
              </a:rPr>
              <a:t>Ощущения и восприятия.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Особую роль приобретают зрительные ощущения и восприятия. Более тонко дифференцируют оттенки цветов. При полном выключении слухового анализатора тактильно-вибрационная чувствительность резко обостряется. </a:t>
            </a:r>
          </a:p>
          <a:p>
            <a:r>
              <a:rPr lang="ru-RU" dirty="0" smtClean="0"/>
              <a:t>Двигательные ощущения - недостаточно точная координация и неуверенность движений, замедленность в овладении двигательными навыками, трудности в овладении статического и динамического равновесия, нарушение плавности и синхронности движения, низкий уровень пространственной ориентировки, замедленная скорость выполнения отдельных движений и темпа в целом.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Aharoni" pitchFamily="2" charset="-79"/>
              </a:rPr>
              <a:t>Особенности развития внимания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/>
              <a:t>сниженный объем внимания</a:t>
            </a:r>
            <a:r>
              <a:rPr lang="ru-RU" sz="2800" dirty="0" smtClean="0"/>
              <a:t> – дети с нарушениями слуха могут </a:t>
            </a:r>
            <a:r>
              <a:rPr lang="ru-RU" sz="2800" dirty="0" err="1" smtClean="0"/>
              <a:t>одномоментно</a:t>
            </a:r>
            <a:r>
              <a:rPr lang="ru-RU" sz="2800" dirty="0" smtClean="0"/>
              <a:t> воспринять меньшее количество элементов;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меньшая устойчивость</a:t>
            </a:r>
            <a:r>
              <a:rPr lang="ru-RU" sz="2800" dirty="0" smtClean="0"/>
              <a:t>, а следовательно, большая утомляемость, так как получение информации происходит на </a:t>
            </a:r>
            <a:r>
              <a:rPr lang="ru-RU" sz="2800" dirty="0" err="1" smtClean="0"/>
              <a:t>слухо-зрительной</a:t>
            </a:r>
            <a:r>
              <a:rPr lang="ru-RU" sz="2800" dirty="0" smtClean="0"/>
              <a:t> основе. У слышащего школьника в течение занятия/урока происходит смена анализаторов – при чтении ведущий зрительный анализатор, при объяснении материала – слуховой. У ребенка с нарушением слуха такой смены нет – постоянно задействованы оба анализатора;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низкий темп переключения</a:t>
            </a:r>
            <a:r>
              <a:rPr lang="ru-RU" sz="2800" dirty="0" smtClean="0"/>
              <a:t>: ребенку с нарушением слуха требуется определенное время для окончания одного учебного действия и перехода к другому;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трудности в распределении внимания</a:t>
            </a:r>
            <a:r>
              <a:rPr lang="ru-RU" sz="2800" dirty="0" smtClean="0"/>
              <a:t>: школьник с сохранным слухом может одновременно слушать и писать, ребенок с нарушениями слуха при этом испытывает серьезные затруднения.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Особенности развития памяти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ru-RU" sz="2800" dirty="0" smtClean="0"/>
              <a:t>стремятся воспроизвести фразу в той самой последовательности, в какой она была воспринята;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часто заменяют одно слово другим в процессе воспроизведения по следующим </a:t>
            </a:r>
            <a:r>
              <a:rPr lang="ru-RU" sz="2800" dirty="0" err="1" smtClean="0"/>
              <a:t>категориям:внешнему</a:t>
            </a:r>
            <a:r>
              <a:rPr lang="ru-RU" sz="2800" dirty="0" smtClean="0"/>
              <a:t> сходству (угол-уголь),смысловому родству (кисть-краска);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смешивают сходные объекты, что приводит к менее точному их узнаванию и воспроизведению;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используют меньше, чем слышащие, опосредствующие способы воспроизведения, разнообразные приемы «поиска» образов памяти, что свидетельствует об отличиях в организации процесса воспроизведения образного материала;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воспроизводят лучше целые фигуры, так как испытывают трудности мысленного «оперирования» и сопоставления образов;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Aharoni" pitchFamily="2" charset="-79"/>
              </a:rPr>
              <a:t>Особенности развития воображения и мышления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Воображение образы художественной литературы, не всегда соответствуют описанию, чтобы передать содержание текста, они его учат наизусть. 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формирование всех стадий мышления в более </a:t>
            </a:r>
            <a:r>
              <a:rPr lang="ru-RU" sz="2800" b="1" dirty="0" smtClean="0"/>
              <a:t>поздние сроки</a:t>
            </a:r>
            <a:r>
              <a:rPr lang="ru-RU" sz="2800" dirty="0" smtClean="0"/>
              <a:t>;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 </a:t>
            </a:r>
            <a:r>
              <a:rPr lang="ru-RU" sz="2800" b="1" dirty="0" smtClean="0"/>
              <a:t>увеличение разрыва</a:t>
            </a:r>
            <a:r>
              <a:rPr lang="ru-RU" sz="2800" dirty="0" smtClean="0"/>
              <a:t> в развитии наглядно-образного и словесно-логического мышления по сравнению со слышащими сверстниками;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стереотипия мышления</a:t>
            </a:r>
            <a:r>
              <a:rPr lang="ru-RU" sz="2800" dirty="0" smtClean="0"/>
              <a:t> при решении задач различного вида;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 </a:t>
            </a:r>
            <a:r>
              <a:rPr lang="ru-RU" sz="2800" b="1" dirty="0" smtClean="0"/>
              <a:t>отставание в развитии мыслительных операций</a:t>
            </a:r>
            <a:r>
              <a:rPr lang="ru-RU" sz="2800" dirty="0" smtClean="0"/>
              <a:t> (формирование мыслительных операций задерживается уже в дошкольном возрасте);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обозначение словом на начальных этапах овладения речью определенного конкретного единичного предмета, при этом слово не приобретает обобщенный характер, не становится понятием;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 </a:t>
            </a:r>
            <a:r>
              <a:rPr lang="ru-RU" sz="2800" b="1" dirty="0" smtClean="0"/>
              <a:t>слабое выделение существенных признаков</a:t>
            </a:r>
            <a:r>
              <a:rPr lang="ru-RU" sz="2800" dirty="0" smtClean="0"/>
              <a:t> предметов и явлений, «</a:t>
            </a:r>
            <a:r>
              <a:rPr lang="ru-RU" sz="2800" dirty="0" err="1" smtClean="0"/>
              <a:t>застревание</a:t>
            </a:r>
            <a:r>
              <a:rPr lang="ru-RU" sz="2800" dirty="0" smtClean="0"/>
              <a:t>» на случайных деталях;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непонимание смысла, содержания сюжетного рисунка</a:t>
            </a:r>
            <a:r>
              <a:rPr lang="ru-RU" sz="2800" dirty="0" smtClean="0"/>
              <a:t>, рассказа, так как не могут вычленить главные признаки событий и отделить их от несущественных деталей;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выделение общего</a:t>
            </a:r>
            <a:r>
              <a:rPr lang="ru-RU" sz="2800" dirty="0" smtClean="0"/>
              <a:t>, сходного в сравниваемых объектах </a:t>
            </a:r>
            <a:r>
              <a:rPr lang="ru-RU" sz="2800" b="1" dirty="0" smtClean="0"/>
              <a:t>затруднено</a:t>
            </a:r>
            <a:r>
              <a:rPr lang="ru-RU" sz="2800" dirty="0" smtClean="0"/>
              <a:t>;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овладение обобщенными способами ориентации в сфере научных и технических понятий, в выявлении внутренних существенных связей и отношений внутри и между объектами затруднено;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Aharoni" pitchFamily="2" charset="-79"/>
              </a:rPr>
              <a:t>Самооценка и уровень притязаний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Представление глухих детей о самих себе часто бывают неточными, для них характерны преувеличенные представления о своих способностях и, об оценке их другими людьми. Развитие самооценки и уровня притязаний глухих школьников идет в том же направлении, что и в норме. Наблюдается отставание глухих от слышащих, проявляющееся у младших подростков в ситуативности оценок, их обоснования, зависимости их от мнения педагога, окружающих.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14272" cy="1143000"/>
          </a:xfrm>
        </p:spPr>
        <p:txBody>
          <a:bodyPr>
            <a:normAutofit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357166"/>
            <a:ext cx="7467600" cy="611678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Уровень притязания глухих учащихся в учебной деятельности характеризуется высокой лабильностью (неустойчивостью). С возрастом устойчивость оценок, уровень притязаний и критичность глухих детей повышается.</a:t>
            </a:r>
          </a:p>
          <a:p>
            <a:r>
              <a:rPr lang="ru-RU" dirty="0" smtClean="0"/>
              <a:t>У глухих детей большие трудности в формировании морально - этических представлений и понятий, преобладают конкретные, крайние оценки, затруднено понимание причинной обусловленности эмоциональных состояний, и выделение и осознание личностных качеств. Это мешает как адекватной оценке ими окружающих, так и формированию у таких детей правильной самооценки.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50004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Выдающиеся ученые - </a:t>
            </a:r>
            <a:r>
              <a:rPr lang="ru-RU" sz="3200" dirty="0" err="1" smtClean="0"/>
              <a:t>сурдопедаги</a:t>
            </a:r>
            <a:endParaRPr lang="ru-RU" sz="3200" dirty="0"/>
          </a:p>
        </p:txBody>
      </p:sp>
      <p:pic>
        <p:nvPicPr>
          <p:cNvPr id="4" name="Содержимое 3" descr="https://avatars.mds.yandex.net/i?id=cee12a84cf074d70e6d24102a2f93fbdf2936e5b-9311909-images-thumbs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44000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/>
          </a:bodyPr>
          <a:lstStyle/>
          <a:p>
            <a:r>
              <a:rPr lang="ru-RU" sz="3200" dirty="0"/>
              <a:t>Задачи сурдопедагогики: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 smtClean="0"/>
              <a:t>установление типа, характера и структуры нарушения слуха, </a:t>
            </a:r>
            <a:r>
              <a:rPr lang="ru-RU" dirty="0" smtClean="0"/>
              <a:t>выявление сопутствующих дефектов, дифференциация </a:t>
            </a:r>
            <a:r>
              <a:rPr lang="ru-RU" dirty="0" err="1" smtClean="0"/>
              <a:t>неслышащих</a:t>
            </a:r>
            <a:r>
              <a:rPr lang="ru-RU" dirty="0" smtClean="0"/>
              <a:t> детей по уровню речевого развития, времени и степени потери слуха, определение оптимальной формы обучения для каждого ребёнка;</a:t>
            </a:r>
          </a:p>
          <a:p>
            <a:r>
              <a:rPr lang="ru-RU" dirty="0" smtClean="0"/>
              <a:t>нормализация жизнедеятельности индивида с недостатками слуха, преодоление отклонений в его психическом и социальном развитии, </a:t>
            </a:r>
            <a:r>
              <a:rPr lang="ru-RU" b="1" i="1" dirty="0" smtClean="0"/>
              <a:t>формирование словесной речи</a:t>
            </a:r>
            <a:r>
              <a:rPr lang="ru-RU" dirty="0" smtClean="0"/>
              <a:t> посредством широкой коммуникативной практики, совершенствование навыков восприятия и понимания устной речи;</a:t>
            </a:r>
          </a:p>
          <a:p>
            <a:r>
              <a:rPr lang="ru-RU" b="1" i="1" dirty="0" smtClean="0"/>
              <a:t>активизация компенсаторных возможностей</a:t>
            </a:r>
            <a:r>
              <a:rPr lang="ru-RU" dirty="0" smtClean="0"/>
              <a:t> детей со сниженным слухом, создание для них специальных образовательных условий, способствующих комплексному развитию личности, мобилизации сохранных функций организма, восполнение недостатка в сенсорной информации; </a:t>
            </a:r>
          </a:p>
          <a:p>
            <a:r>
              <a:rPr lang="ru-RU" dirty="0" smtClean="0"/>
              <a:t>восстановление нарушенных связей </a:t>
            </a:r>
            <a:r>
              <a:rPr lang="ru-RU" dirty="0" err="1" smtClean="0"/>
              <a:t>неслышащего</a:t>
            </a:r>
            <a:r>
              <a:rPr lang="ru-RU" dirty="0" smtClean="0"/>
              <a:t> человека с социальным окружением, </a:t>
            </a:r>
          </a:p>
          <a:p>
            <a:r>
              <a:rPr lang="ru-RU" dirty="0" smtClean="0"/>
              <a:t>осуществление трудовой реабилитации с учетом индивидуальных особенностей, </a:t>
            </a:r>
            <a:r>
              <a:rPr lang="ru-RU" b="1" i="1" dirty="0" smtClean="0"/>
              <a:t>обеспечение социально-бытовой адаптации;</a:t>
            </a:r>
            <a:endParaRPr lang="ru-RU" dirty="0" smtClean="0"/>
          </a:p>
          <a:p>
            <a:r>
              <a:rPr lang="ru-RU" b="1" i="1" dirty="0" smtClean="0"/>
              <a:t>предупреждение возникновения вторичных нарушений</a:t>
            </a:r>
            <a:r>
              <a:rPr lang="ru-RU" dirty="0" smtClean="0"/>
              <a:t>, рационализация режима коррекционного обучения, приучение </a:t>
            </a:r>
            <a:r>
              <a:rPr lang="ru-RU" dirty="0" err="1" smtClean="0"/>
              <a:t>неслышащих</a:t>
            </a:r>
            <a:r>
              <a:rPr lang="ru-RU" dirty="0" smtClean="0"/>
              <a:t> школьников к постоянной работе, направленной на </a:t>
            </a:r>
            <a:r>
              <a:rPr lang="ru-RU" dirty="0" err="1" smtClean="0"/>
              <a:t>самокоррекцию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Причины нарушений слуха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В настоящее время наиболее часто выделяются </a:t>
            </a:r>
            <a:r>
              <a:rPr lang="ru-RU" i="1" dirty="0"/>
              <a:t>три группы причин и факторов</a:t>
            </a:r>
            <a:r>
              <a:rPr lang="ru-RU" dirty="0"/>
              <a:t>, вызывающих патологию слуха или способствующих ее развитию (Тарасов Д. И. и др., 1984; М. Я. Козлов, А. Л. Левин, 1989).</a:t>
            </a:r>
          </a:p>
          <a:p>
            <a:pPr>
              <a:buNone/>
            </a:pPr>
            <a:r>
              <a:rPr lang="ru-RU" i="1" dirty="0"/>
              <a:t>К первой группе </a:t>
            </a:r>
            <a:r>
              <a:rPr lang="ru-RU" dirty="0"/>
              <a:t>относят причины и факторы наследственного характера, которые приводят к изменениям в структуре слухового аппарата и развитию наследственной тугоухости.</a:t>
            </a:r>
          </a:p>
          <a:p>
            <a:pPr>
              <a:buNone/>
            </a:pPr>
            <a:r>
              <a:rPr lang="ru-RU" i="1" dirty="0"/>
              <a:t>Вторую группу </a:t>
            </a:r>
            <a:r>
              <a:rPr lang="ru-RU" dirty="0"/>
              <a:t>составляют факторы эндо– или экзогенного воздействия на орган слуха плода (при отсутствии наследственно отягощенного фона), обуславливающие появление врожденной тугоухости.</a:t>
            </a:r>
          </a:p>
          <a:p>
            <a:pPr>
              <a:buNone/>
            </a:pPr>
            <a:r>
              <a:rPr lang="ru-RU" i="1" dirty="0"/>
              <a:t>К третьей группе </a:t>
            </a:r>
            <a:r>
              <a:rPr lang="ru-RU" dirty="0"/>
              <a:t>отнесены факторы, действующие на орган слуха здорового ребенка в один из периодов его развития и приводящие к возникновению приобретенной тугоухости.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нарушений слуха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altLang="ru-RU" sz="3200" dirty="0" smtClean="0"/>
          </a:p>
          <a:p>
            <a:r>
              <a:rPr lang="ru-RU" altLang="ru-RU" sz="3200" b="1" dirty="0" smtClean="0"/>
              <a:t>Тугоухость — стойкое понижение слуха, вызывающее затруднения в восприятии речи.</a:t>
            </a:r>
            <a:r>
              <a:rPr lang="ru-RU" altLang="ru-RU" sz="3200" dirty="0" smtClean="0"/>
              <a:t> </a:t>
            </a:r>
          </a:p>
          <a:p>
            <a:pPr>
              <a:buNone/>
            </a:pPr>
            <a:r>
              <a:rPr lang="ru-RU" altLang="ru-RU" sz="2800" dirty="0" smtClean="0"/>
              <a:t>Тугоухость может быть выражена в различной степени — от небольшого нарушения восприятия шепотной речи до резкого ограничения восприятия речи разговорной громкости. </a:t>
            </a:r>
          </a:p>
          <a:p>
            <a:pPr>
              <a:buNone/>
            </a:pPr>
            <a:r>
              <a:rPr lang="ru-RU" altLang="ru-RU" sz="2800" dirty="0" smtClean="0"/>
              <a:t>При тугоухости у ребенка возникают затруднения в восприятии и самостоятельном овладении речью. </a:t>
            </a:r>
          </a:p>
          <a:p>
            <a:pPr>
              <a:buNone/>
            </a:pPr>
            <a:r>
              <a:rPr lang="ru-RU" altLang="ru-RU" sz="2800" dirty="0" smtClean="0"/>
              <a:t>Остается возможность овладения с помощью слуха хотя бы ограниченным и искаженным составом слов. </a:t>
            </a:r>
          </a:p>
          <a:p>
            <a:pPr>
              <a:buNone/>
            </a:pPr>
            <a:r>
              <a:rPr lang="ru-RU" altLang="ru-RU" sz="2800" dirty="0" smtClean="0"/>
              <a:t>Детей с тугоухостью называют слабослышащими детьми.</a:t>
            </a:r>
          </a:p>
          <a:p>
            <a:pPr>
              <a:buNone/>
            </a:pPr>
            <a:endParaRPr lang="ru-RU" altLang="ru-RU" sz="2800" dirty="0" smtClean="0"/>
          </a:p>
          <a:p>
            <a:r>
              <a:rPr lang="ru-RU" altLang="ru-RU" sz="3200" dirty="0" smtClean="0"/>
              <a:t> </a:t>
            </a:r>
            <a:r>
              <a:rPr lang="ru-RU" altLang="ru-RU" sz="3200" b="1" dirty="0" smtClean="0"/>
              <a:t>Глухота — глубокое стойкое поражение слуха, при котором восприятие речи без специальной КР  становится невозможным.</a:t>
            </a:r>
            <a:r>
              <a:rPr lang="ru-RU" altLang="ru-RU" sz="3200" dirty="0" smtClean="0"/>
              <a:t> </a:t>
            </a:r>
          </a:p>
          <a:p>
            <a:pPr>
              <a:buNone/>
            </a:pPr>
            <a:r>
              <a:rPr lang="ru-RU" altLang="ru-RU" sz="2800" dirty="0" smtClean="0"/>
              <a:t>При глухоте самостоятельного овладения речью детьми (спонтанное формирование речи) не происходит.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dirty="0" smtClean="0"/>
              <a:t>Строение уха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C:\Users\Лариса\Downloads\68f92b7e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7702388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Внутреннее ухо (слуховые рецепторы)</a:t>
            </a:r>
            <a:endParaRPr lang="ru-RU" sz="2800" dirty="0"/>
          </a:p>
        </p:txBody>
      </p:sp>
      <p:pic>
        <p:nvPicPr>
          <p:cNvPr id="2050" name="Picture 2" descr="C:\Users\Лариса\Desktop\ТОША 2024 КПК\Анатомия и физиология слуховой системы. Методы исследования слуха Рубинштейн. П.А\IMG202410211518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9091"/>
            <a:ext cx="7239000" cy="40879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431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1800" b="1" smtClean="0">
                <a:latin typeface="Verdana" pitchFamily="34" charset="0"/>
              </a:rPr>
              <a:t>Медицинская классификация</a:t>
            </a:r>
            <a:r>
              <a:rPr lang="ru-RU" altLang="ru-RU" sz="1800" smtClean="0">
                <a:latin typeface="Verdana" pitchFamily="34" charset="0"/>
              </a:rPr>
              <a:t> </a:t>
            </a:r>
            <a:r>
              <a:rPr lang="ru-RU" altLang="ru-RU" sz="1800" b="1" smtClean="0">
                <a:latin typeface="Verdana" pitchFamily="34" charset="0"/>
              </a:rPr>
              <a:t>Л.В. Неймана. Тугоухость.</a:t>
            </a:r>
            <a:r>
              <a:rPr lang="ru-RU" altLang="ru-RU" sz="3200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765175"/>
            <a:ext cx="7893075" cy="5521345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1800" b="1" dirty="0" smtClean="0"/>
              <a:t>В зависимости от средней потери слуха в указанном диапазоне выделяются </a:t>
            </a:r>
            <a:r>
              <a:rPr lang="ru-RU" altLang="ru-RU" sz="1800" b="1" u="sng" dirty="0" smtClean="0"/>
              <a:t>три степени тугоухости</a:t>
            </a:r>
            <a:r>
              <a:rPr lang="ru-RU" altLang="ru-RU" sz="1800" b="1" dirty="0" smtClean="0"/>
              <a:t>: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1800" b="1" dirty="0" smtClean="0"/>
          </a:p>
          <a:p>
            <a:pPr eaLnBrk="1" hangingPunct="1"/>
            <a:r>
              <a:rPr lang="ru-RU" altLang="ru-RU" sz="1800" dirty="0" smtClean="0"/>
              <a:t>1-я степень — снижение слуха не превышает 50 дБ </a:t>
            </a:r>
            <a:r>
              <a:rPr lang="ru-RU" altLang="ru-RU" sz="1800" b="1" dirty="0" smtClean="0"/>
              <a:t>- для ребенка остается доступным речевое общение: он может разборчиво воспринимать речь разговорной громкости на расстоянии более 1—2 м, шепот около уха;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1800" b="1" dirty="0" smtClean="0"/>
          </a:p>
          <a:p>
            <a:pPr eaLnBrk="1" hangingPunct="1"/>
            <a:r>
              <a:rPr lang="ru-RU" altLang="ru-RU" sz="1800" dirty="0" smtClean="0"/>
              <a:t>2-я степень — средняя потеря слуха от 50 до 70 дБ </a:t>
            </a:r>
            <a:r>
              <a:rPr lang="ru-RU" altLang="ru-RU" sz="1800" b="1" dirty="0" smtClean="0"/>
              <a:t>- речевое общение затруднено, так как разговорная речь воспринимается на расстоянии до 1 м, шепот не воспринимается;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1800" b="1" dirty="0" smtClean="0"/>
          </a:p>
          <a:p>
            <a:pPr eaLnBrk="1" hangingPunct="1"/>
            <a:r>
              <a:rPr lang="ru-RU" altLang="ru-RU" sz="1800" dirty="0" smtClean="0"/>
              <a:t>3-я степень — потеря слуха превышает 70 дБ - </a:t>
            </a:r>
            <a:r>
              <a:rPr lang="ru-RU" altLang="ru-RU" sz="1800" b="1" dirty="0" smtClean="0"/>
              <a:t>речь разговорной громкости воспринимается не всегда разборчиво даже у уха.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18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1800" dirty="0" smtClean="0"/>
              <a:t>Затруднения в овладении речью могут возникать у ребенка уже при снижении слуха на 15—20 дБ. - граница между нормальным слухом и тугоухостью.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18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1800" dirty="0" smtClean="0"/>
              <a:t>Условная граница между глухотой и тугоухостью находится на уровне 85 дБ.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350</TotalTime>
  <Words>1787</Words>
  <Application>Microsoft Office PowerPoint</Application>
  <PresentationFormat>Экран (4:3)</PresentationFormat>
  <Paragraphs>161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Изящная</vt:lpstr>
      <vt:lpstr>Сурдопедагогика</vt:lpstr>
      <vt:lpstr> </vt:lpstr>
      <vt:lpstr>Выдающиеся ученые - сурдопедаги</vt:lpstr>
      <vt:lpstr>Задачи сурдопедагогики:</vt:lpstr>
      <vt:lpstr>Причины нарушений слуха </vt:lpstr>
      <vt:lpstr>Классификация нарушений слуха</vt:lpstr>
      <vt:lpstr>Строение уха</vt:lpstr>
      <vt:lpstr>Внутреннее ухо (слуховые рецепторы)</vt:lpstr>
      <vt:lpstr>Медицинская классификация Л.В. Неймана. Тугоухость. </vt:lpstr>
      <vt:lpstr>Медицинская классификация Л.В. Неймана. Глухота. </vt:lpstr>
      <vt:lpstr>Слайд 11</vt:lpstr>
      <vt:lpstr>Педагогическая классификация P.M. Боскис (1963)</vt:lpstr>
      <vt:lpstr>Педагогическая классификация P.M. Боскис (1963)</vt:lpstr>
      <vt:lpstr>Слухопротезирование детей </vt:lpstr>
      <vt:lpstr>Как слуховой аппарат передаёт звук</vt:lpstr>
      <vt:lpstr>Типы слуховых аппаратов</vt:lpstr>
      <vt:lpstr>   КОХЛЕАРНАЯ ИМПЛАНТАЦИЯ - это программа мероприятий, направленных на полноценную социальную адаптацию ребенка или взрослого с сенсоневральной тугоухостью  IV ст. и глухотой.  </vt:lpstr>
      <vt:lpstr>Слух с кохлеарным имплантом</vt:lpstr>
      <vt:lpstr>По уровню речевого развития выделяют три  группы детей: </vt:lpstr>
      <vt:lpstr>Слайд 20</vt:lpstr>
      <vt:lpstr>Характеристика психического развития лиц с нарушениями слуха</vt:lpstr>
      <vt:lpstr>Ощущения и восприятия.</vt:lpstr>
      <vt:lpstr>Особенности развития внимания</vt:lpstr>
      <vt:lpstr>Особенности развития памяти</vt:lpstr>
      <vt:lpstr>Особенности развития воображения и мышления</vt:lpstr>
      <vt:lpstr>Самооценка и уровень притязаний</vt:lpstr>
      <vt:lpstr>Слайд 27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с нарушениями слуха</dc:title>
  <dc:creator>smb</dc:creator>
  <cp:lastModifiedBy>Лариса</cp:lastModifiedBy>
  <cp:revision>44</cp:revision>
  <dcterms:created xsi:type="dcterms:W3CDTF">2013-05-27T19:31:01Z</dcterms:created>
  <dcterms:modified xsi:type="dcterms:W3CDTF">2024-11-15T14:53:58Z</dcterms:modified>
</cp:coreProperties>
</file>